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5" r:id="rId7"/>
    <p:sldId id="270" r:id="rId8"/>
    <p:sldId id="273" r:id="rId9"/>
    <p:sldId id="275" r:id="rId10"/>
    <p:sldId id="289" r:id="rId11"/>
    <p:sldId id="287" r:id="rId12"/>
    <p:sldId id="288" r:id="rId13"/>
    <p:sldId id="290" r:id="rId14"/>
    <p:sldId id="280" r:id="rId15"/>
    <p:sldId id="282" r:id="rId16"/>
    <p:sldId id="294" r:id="rId17"/>
    <p:sldId id="296" r:id="rId18"/>
    <p:sldId id="297" r:id="rId19"/>
    <p:sldId id="298" r:id="rId20"/>
    <p:sldId id="274" r:id="rId21"/>
    <p:sldId id="276" r:id="rId22"/>
    <p:sldId id="277" r:id="rId23"/>
    <p:sldId id="299" r:id="rId24"/>
    <p:sldId id="281" r:id="rId25"/>
    <p:sldId id="283" r:id="rId26"/>
    <p:sldId id="284" r:id="rId27"/>
    <p:sldId id="285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6911" autoAdjust="0"/>
  </p:normalViewPr>
  <p:slideViewPr>
    <p:cSldViewPr snapToGrid="0">
      <p:cViewPr varScale="1">
        <p:scale>
          <a:sx n="79" d="100"/>
          <a:sy n="79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5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17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8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I put the individual trade studies in the backup slides?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Plugs-</a:t>
            </a:r>
            <a:r>
              <a:rPr lang="en-US" baseline="0" dirty="0" smtClean="0"/>
              <a:t>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9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3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0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89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5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514">
              <a:defRPr/>
            </a:pPr>
            <a:r>
              <a:rPr lang="en-US"/>
              <a:t>Determine cosmic ray characteristics through image processing of the pixels</a:t>
            </a:r>
          </a:p>
          <a:p>
            <a:endParaRPr lang="en-US"/>
          </a:p>
          <a:p>
            <a:endParaRPr lang="en-US"/>
          </a:p>
          <a:p>
            <a:r>
              <a:rPr lang="en-US" b="1"/>
              <a:t>Solar Cosmic Rays</a:t>
            </a:r>
          </a:p>
          <a:p>
            <a:pPr marL="246028"/>
            <a:endParaRPr lang="en-US" sz="800"/>
          </a:p>
          <a:p>
            <a:pPr marL="246028"/>
            <a:r>
              <a:rPr lang="en-US"/>
              <a:t>Energy Levels: 10⁷ to 10⁸ eV</a:t>
            </a:r>
          </a:p>
          <a:p>
            <a:pPr marL="246028"/>
            <a:endParaRPr lang="en-US"/>
          </a:p>
          <a:p>
            <a:pPr marL="246028"/>
            <a:r>
              <a:rPr lang="en-US"/>
              <a:t>Origin: Corona of the Sun</a:t>
            </a:r>
          </a:p>
          <a:p>
            <a:endParaRPr lang="en-US" b="1"/>
          </a:p>
          <a:p>
            <a:endParaRPr lang="en-US" b="1"/>
          </a:p>
          <a:p>
            <a:r>
              <a:rPr lang="en-US" b="1"/>
              <a:t>Anomalous Cosmic Rays</a:t>
            </a:r>
          </a:p>
          <a:p>
            <a:pPr marL="246028"/>
            <a:endParaRPr lang="en-US" sz="800"/>
          </a:p>
          <a:p>
            <a:pPr marL="246028"/>
            <a:r>
              <a:rPr lang="en-US"/>
              <a:t>Energy Levels: 10⁷ to 10⁸ eV</a:t>
            </a:r>
          </a:p>
          <a:p>
            <a:pPr marL="246028"/>
            <a:endParaRPr lang="en-US"/>
          </a:p>
          <a:p>
            <a:pPr marL="246028"/>
            <a:r>
              <a:rPr lang="en-US"/>
              <a:t>Origin: Ionized neutral interstellar atoms</a:t>
            </a:r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 b="1"/>
              <a:t>Galactic Cosmic Rays</a:t>
            </a:r>
          </a:p>
          <a:p>
            <a:endParaRPr lang="en-US" sz="800"/>
          </a:p>
          <a:p>
            <a:pPr marL="246028"/>
            <a:r>
              <a:rPr lang="en-US"/>
              <a:t>Energy Levels: 10¹⁰ to 10¹⁵ eV</a:t>
            </a:r>
            <a:endParaRPr lang="en-US">
              <a:solidFill>
                <a:srgbClr val="2F2F2F"/>
              </a:solidFill>
            </a:endParaRPr>
          </a:p>
          <a:p>
            <a:pPr marL="246028"/>
            <a:endParaRPr lang="en-US">
              <a:solidFill>
                <a:srgbClr val="2F2F2F"/>
              </a:solidFill>
            </a:endParaRPr>
          </a:p>
          <a:p>
            <a:pPr marL="246028"/>
            <a:r>
              <a:rPr lang="en-US"/>
              <a:t>Origin: Shocks of supernovas</a:t>
            </a:r>
            <a:endParaRPr lang="en-US">
              <a:solidFill>
                <a:srgbClr val="2F2F2F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2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8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8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304319"/>
            <a:ext cx="711200" cy="365125"/>
          </a:xfrm>
          <a:prstGeom prst="rect">
            <a:avLst/>
          </a:prstGeom>
        </p:spPr>
        <p:txBody>
          <a:bodyPr lIns="91368" tIns="45684" rIns="91368" bIns="45684" anchor="ctr"/>
          <a:lstStyle>
            <a:lvl1pPr algn="ctr">
              <a:defRPr sz="1800">
                <a:solidFill>
                  <a:schemeClr val="bg1"/>
                </a:solidFill>
                <a:latin typeface="Museo Sans 100"/>
                <a:cs typeface="Museo Sans 100"/>
              </a:defRPr>
            </a:lvl1pPr>
          </a:lstStyle>
          <a:p>
            <a:fld id="{C7C739E9-B401-45D2-B2D3-CE79AE1AD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7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7" y="3044831"/>
            <a:ext cx="10363200" cy="1362075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4427206"/>
            <a:ext cx="103632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b="0" i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  <a:lvl2pPr marL="6089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2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7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56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45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34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239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13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311710"/>
            <a:ext cx="711200" cy="365125"/>
          </a:xfrm>
          <a:prstGeom prst="rect">
            <a:avLst/>
          </a:prstGeom>
        </p:spPr>
        <p:txBody>
          <a:bodyPr lIns="91368" tIns="45684" rIns="91368" bIns="45684" anchor="ctr"/>
          <a:lstStyle>
            <a:lvl1pPr algn="ctr">
              <a:defRPr sz="1800">
                <a:solidFill>
                  <a:schemeClr val="bg1"/>
                </a:solidFill>
                <a:latin typeface="Museo Sans 100"/>
                <a:cs typeface="Museo Sans 100"/>
              </a:defRPr>
            </a:lvl1pPr>
          </a:lstStyle>
          <a:p>
            <a:fld id="{C7C739E9-B401-45D2-B2D3-CE79AE1AD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7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87519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0" y="6139857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78584" y="6166533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53764"/>
            <a:ext cx="9144000" cy="1931692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EagleSat</a:t>
            </a:r>
            <a:r>
              <a:rPr lang="en-US" dirty="0"/>
              <a:t> 2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Scientific </a:t>
            </a:r>
            <a:r>
              <a:rPr lang="en-US" dirty="0"/>
              <a:t>Payloads’ Overview and </a:t>
            </a:r>
            <a:r>
              <a:rPr lang="en-US" dirty="0" smtClean="0"/>
              <a:t>Developments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0" y="4311051"/>
            <a:ext cx="9144000" cy="14747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April </a:t>
            </a:r>
            <a:r>
              <a:rPr lang="en-US" sz="2400" dirty="0" smtClean="0"/>
              <a:t>14, 2018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by</a:t>
            </a:r>
          </a:p>
          <a:p>
            <a:pPr marL="0" indent="0" algn="ctr">
              <a:buNone/>
            </a:pPr>
            <a:r>
              <a:rPr lang="en-US" sz="2400" dirty="0"/>
              <a:t>Jason </a:t>
            </a:r>
            <a:r>
              <a:rPr lang="en-US" sz="2400" dirty="0" smtClean="0"/>
              <a:t>Hamburger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 dirty="0"/>
              <a:t>Detect bit flipping and memory degradation caused by solar radiation</a:t>
            </a:r>
          </a:p>
          <a:p>
            <a:pPr marL="227965" indent="-227965"/>
            <a:r>
              <a:rPr lang="en-US" dirty="0"/>
              <a:t>Commercially available, consumer grade memory</a:t>
            </a:r>
          </a:p>
          <a:p>
            <a:pPr marL="685165" lvl="1" indent="-227965"/>
            <a:r>
              <a:rPr lang="en-US" dirty="0">
                <a:latin typeface="Century Gothic"/>
              </a:rPr>
              <a:t>Flash</a:t>
            </a:r>
          </a:p>
          <a:p>
            <a:pPr marL="685165" lvl="1" indent="-227965"/>
            <a:r>
              <a:rPr lang="en-US" dirty="0">
                <a:latin typeface="Century Gothic"/>
              </a:rPr>
              <a:t>SRAM – Static Random Access Memory (RAM)</a:t>
            </a:r>
          </a:p>
          <a:p>
            <a:pPr marL="685165" lvl="1" indent="-227965"/>
            <a:r>
              <a:rPr lang="en-US" dirty="0">
                <a:latin typeface="Century Gothic"/>
              </a:rPr>
              <a:t>FRAM – Ferroelectric RAM</a:t>
            </a:r>
          </a:p>
          <a:p>
            <a:pPr marL="685165" lvl="1" indent="-227965"/>
            <a:r>
              <a:rPr lang="en-US" dirty="0">
                <a:latin typeface="Century Gothic"/>
              </a:rPr>
              <a:t>MRAM – Magnetic RAM</a:t>
            </a:r>
          </a:p>
          <a:p>
            <a:pPr marL="685165" lvl="1" indent="-227965"/>
            <a:r>
              <a:rPr lang="en-US" dirty="0">
                <a:latin typeface="Century Gothic"/>
              </a:rPr>
              <a:t>EEPROM – Electrically Erasable Programmable Read-Only Memory</a:t>
            </a:r>
            <a:endParaRPr lang="en-US" dirty="0"/>
          </a:p>
          <a:p>
            <a:pPr marL="227976" indent="-227965"/>
            <a:endParaRPr lang="en-US" dirty="0">
              <a:latin typeface="Century Gothic"/>
            </a:endParaRPr>
          </a:p>
          <a:p>
            <a:pPr marL="685165" lvl="1" indent="-227965"/>
            <a:endParaRPr lang="en-US" dirty="0">
              <a:latin typeface="Century Gothic"/>
            </a:endParaRPr>
          </a:p>
          <a:p>
            <a:pPr marL="685165" lvl="1" indent="-227965"/>
            <a:endParaRPr lang="en-US" dirty="0"/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>MDE – </a:t>
            </a:r>
            <a:r>
              <a:rPr lang="en-US" dirty="0" smtClean="0">
                <a:ea typeface="Tahoma"/>
                <a:cs typeface="Tahoma"/>
              </a:rPr>
              <a:t>Mission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63" y="3375020"/>
            <a:ext cx="2738837" cy="26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58765-EE49-4252-804C-2D311C91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 spcCol="0" anchor="t"/>
          <a:lstStyle/>
          <a:p>
            <a:pPr marL="227965" indent="-227965"/>
            <a:r>
              <a:rPr lang="en-US" dirty="0"/>
              <a:t>Microprocessor</a:t>
            </a:r>
          </a:p>
          <a:p>
            <a:pPr marL="685165" lvl="1" indent="-227965"/>
            <a:r>
              <a:rPr lang="en-US" dirty="0" smtClean="0"/>
              <a:t>TM4C</a:t>
            </a:r>
            <a:endParaRPr lang="en-US" dirty="0"/>
          </a:p>
          <a:p>
            <a:pPr marL="227965" indent="-227965"/>
            <a:r>
              <a:rPr lang="en-US" dirty="0"/>
              <a:t>Flash</a:t>
            </a:r>
          </a:p>
          <a:p>
            <a:pPr marL="685165" lvl="1" indent="-227965"/>
            <a:r>
              <a:rPr lang="en-US" dirty="0"/>
              <a:t>SST25VF020</a:t>
            </a:r>
          </a:p>
          <a:p>
            <a:pPr marL="227965" indent="-227965"/>
            <a:r>
              <a:rPr lang="en-US" dirty="0"/>
              <a:t>SRAM</a:t>
            </a:r>
          </a:p>
          <a:p>
            <a:pPr marL="685165" lvl="1" indent="-227965"/>
            <a:r>
              <a:rPr lang="en-US" dirty="0" smtClean="0"/>
              <a:t>25LC1024</a:t>
            </a:r>
            <a:endParaRPr lang="en-US" dirty="0"/>
          </a:p>
          <a:p>
            <a:pPr marL="227965" indent="-227965"/>
            <a:r>
              <a:rPr lang="en-US" dirty="0"/>
              <a:t>FRAM</a:t>
            </a:r>
          </a:p>
          <a:p>
            <a:pPr marL="685165" lvl="1" indent="-227965"/>
            <a:r>
              <a:rPr lang="en-US" dirty="0"/>
              <a:t>FM24V10-G</a:t>
            </a:r>
          </a:p>
          <a:p>
            <a:pPr marL="227965" indent="-227965"/>
            <a:r>
              <a:rPr lang="en-US" dirty="0"/>
              <a:t>MRAM</a:t>
            </a:r>
          </a:p>
          <a:p>
            <a:pPr marL="685165" lvl="1" indent="-227965"/>
            <a:r>
              <a:rPr lang="en-US" dirty="0" smtClean="0"/>
              <a:t>MR25H10MDC</a:t>
            </a:r>
          </a:p>
          <a:p>
            <a:pPr marL="685165" lvl="1" indent="-227965"/>
            <a:endParaRPr lang="en-US" dirty="0"/>
          </a:p>
          <a:p>
            <a:pPr marL="227965" indent="-227965"/>
            <a:r>
              <a:rPr lang="en-US" dirty="0"/>
              <a:t>EEPROM</a:t>
            </a:r>
          </a:p>
          <a:p>
            <a:pPr marL="685165" lvl="1" indent="-227965"/>
            <a:r>
              <a:rPr lang="en-US" dirty="0"/>
              <a:t>BR25A1MF</a:t>
            </a:r>
          </a:p>
          <a:p>
            <a:pPr marL="685165" lvl="1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99E4D-6014-4FE0-AF57-92B42B2D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MDE </a:t>
            </a:r>
            <a:r>
              <a:rPr lang="en-US" dirty="0" smtClean="0"/>
              <a:t>– Hardware Selection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1273" r="9279" b="1345"/>
          <a:stretch/>
        </p:blipFill>
        <p:spPr>
          <a:xfrm>
            <a:off x="7177264" y="1173993"/>
            <a:ext cx="3914778" cy="48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FCAC-768A-4F97-95F4-F2AB4909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MDE </a:t>
            </a:r>
            <a:r>
              <a:rPr lang="en-US" dirty="0" smtClean="0"/>
              <a:t>– Prototyping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2595" r="16949" b="18992"/>
          <a:stretch/>
        </p:blipFill>
        <p:spPr>
          <a:xfrm>
            <a:off x="352201" y="1162055"/>
            <a:ext cx="6000750" cy="47910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0095" r="8488" b="19945"/>
          <a:stretch/>
        </p:blipFill>
        <p:spPr>
          <a:xfrm rot="16200000">
            <a:off x="6460224" y="1043111"/>
            <a:ext cx="2681278" cy="2585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 t="22979" r="12978" b="20934"/>
          <a:stretch/>
        </p:blipFill>
        <p:spPr>
          <a:xfrm rot="16200000">
            <a:off x="9204487" y="3216238"/>
            <a:ext cx="2781179" cy="26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FCAC-768A-4F97-95F4-F2AB4909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MDE </a:t>
            </a:r>
            <a:r>
              <a:rPr lang="en-US" dirty="0" smtClean="0"/>
              <a:t>– 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965" indent="-227965"/>
            <a:r>
              <a:rPr lang="en-US" dirty="0"/>
              <a:t>Plugs-In </a:t>
            </a:r>
            <a:r>
              <a:rPr lang="en-US" dirty="0" smtClean="0"/>
              <a:t>Test</a:t>
            </a:r>
            <a:endParaRPr lang="en-US" dirty="0"/>
          </a:p>
          <a:p>
            <a:pPr marL="227965" indent="-227965"/>
            <a:r>
              <a:rPr lang="en-US" dirty="0"/>
              <a:t>Plugs-Out Test</a:t>
            </a:r>
          </a:p>
          <a:p>
            <a:pPr marL="227965" indent="-227965"/>
            <a:r>
              <a:rPr lang="en-US" dirty="0"/>
              <a:t>Balloon Test</a:t>
            </a:r>
          </a:p>
        </p:txBody>
      </p:sp>
    </p:spTree>
    <p:extLst>
      <p:ext uri="{BB962C8B-B14F-4D97-AF65-F5344CB8AC3E}">
        <p14:creationId xmlns:p14="http://schemas.microsoft.com/office/powerpoint/2010/main" val="3788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968" y="2025656"/>
            <a:ext cx="3999437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4462" y="3855706"/>
            <a:ext cx="3589863" cy="103061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Jason Hamburger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hamburj1@my.erau.edu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Back-Up Slides (CRP)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CRP – Sensor 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/>
              <a:t>Weigh no more than 0.50 kg</a:t>
            </a:r>
          </a:p>
          <a:p>
            <a:pPr marL="227965" indent="-227965"/>
            <a:r>
              <a:rPr lang="en-US"/>
              <a:t>Draw no more than 1.0 W</a:t>
            </a:r>
          </a:p>
          <a:p>
            <a:pPr marL="227965" indent="-227965"/>
            <a:r>
              <a:rPr lang="en-US"/>
              <a:t>Not exceed dimensions of 9.5 cm x 9.5 cm x 6 cm (</a:t>
            </a:r>
            <a:r>
              <a:rPr lang="en-US" err="1"/>
              <a:t>x,y,z</a:t>
            </a:r>
            <a:r>
              <a:rPr lang="en-US"/>
              <a:t>)</a:t>
            </a:r>
          </a:p>
          <a:p>
            <a:pPr marL="227965" indent="-227965"/>
            <a:r>
              <a:rPr lang="en-US"/>
              <a:t>Individual pixel dimensions not exceed 48 µm x 48 µm (</a:t>
            </a:r>
            <a:r>
              <a:rPr lang="en-US" err="1"/>
              <a:t>x,y</a:t>
            </a:r>
            <a:r>
              <a:rPr lang="en-US"/>
              <a:t>)</a:t>
            </a:r>
          </a:p>
          <a:p>
            <a:pPr marL="227965" indent="-227965"/>
            <a:r>
              <a:rPr lang="en-US">
                <a:latin typeface="Century Gothic"/>
              </a:rPr>
              <a:t>Operate between -20°C and +60°C </a:t>
            </a:r>
          </a:p>
          <a:p>
            <a:pPr marL="227965" indent="-227965"/>
            <a:r>
              <a:rPr lang="en-US">
                <a:latin typeface="Century Gothic"/>
              </a:rPr>
              <a:t>Output a maximum of 5.5 Mb of data per orbit</a:t>
            </a:r>
          </a:p>
          <a:p>
            <a:pPr marL="685165" lvl="1" indent="-227965"/>
            <a:endParaRPr lang="en-US"/>
          </a:p>
          <a:p>
            <a:pPr marL="227965" indent="-227965"/>
            <a:endParaRPr lang="en-US"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CRP – Sensor and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700" u="sng"/>
              <a:t>CMOS Image Sensor</a:t>
            </a:r>
          </a:p>
          <a:p>
            <a:r>
              <a:rPr lang="en-US"/>
              <a:t>Capture event – pixels hit by cosmic ray particle</a:t>
            </a:r>
          </a:p>
          <a:p>
            <a:r>
              <a:rPr lang="en-US"/>
              <a:t>Determine cosmic ray characteristics through image processing of the pixels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/>
              <a:t>Operation</a:t>
            </a:r>
          </a:p>
          <a:p>
            <a:r>
              <a:rPr lang="en-US"/>
              <a:t>Take 10 exposures with 1 second between exposures</a:t>
            </a:r>
          </a:p>
          <a:p>
            <a:r>
              <a:rPr lang="en-US"/>
              <a:t>5-second exposure</a:t>
            </a:r>
          </a:p>
          <a:p>
            <a:r>
              <a:rPr lang="en-US"/>
              <a:t>5 cycles in one orbit</a:t>
            </a:r>
          </a:p>
          <a:p>
            <a:r>
              <a:rPr lang="en-US"/>
              <a:t>~1.1 Mb per data collection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CRP – Science Collection Algorithm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9CD7D-48BF-439F-8D49-0C59EACF0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6" t="2949" r="2817" b="4376"/>
          <a:stretch/>
        </p:blipFill>
        <p:spPr>
          <a:xfrm>
            <a:off x="564900" y="1028700"/>
            <a:ext cx="10737784" cy="49945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Back-Up Slides (MDE)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Cosmic Ray Payload (CRP)</a:t>
            </a:r>
          </a:p>
          <a:p>
            <a:pPr lvl="1"/>
            <a:r>
              <a:rPr lang="en-US" dirty="0"/>
              <a:t>Mission </a:t>
            </a:r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Hardware Selection</a:t>
            </a:r>
            <a:endParaRPr lang="en-US" dirty="0"/>
          </a:p>
          <a:p>
            <a:pPr lvl="1"/>
            <a:r>
              <a:rPr lang="en-US" dirty="0" smtClean="0"/>
              <a:t>Prototyping</a:t>
            </a:r>
            <a:endParaRPr lang="en-US" dirty="0"/>
          </a:p>
          <a:p>
            <a:pPr lvl="1"/>
            <a:r>
              <a:rPr lang="en-US" dirty="0" smtClean="0"/>
              <a:t>Testing</a:t>
            </a:r>
            <a:endParaRPr lang="en-US" dirty="0"/>
          </a:p>
          <a:p>
            <a:r>
              <a:rPr lang="en-US" dirty="0" smtClean="0"/>
              <a:t>Memory Degradation Experiment (MDE)</a:t>
            </a:r>
            <a:endParaRPr lang="en-US" dirty="0"/>
          </a:p>
          <a:p>
            <a:pPr lvl="1"/>
            <a:r>
              <a:rPr lang="en-US" dirty="0" smtClean="0"/>
              <a:t>Mission Overview</a:t>
            </a:r>
            <a:endParaRPr lang="en-US" dirty="0"/>
          </a:p>
          <a:p>
            <a:pPr lvl="1"/>
            <a:r>
              <a:rPr lang="en-US" dirty="0"/>
              <a:t>Hardware Selection</a:t>
            </a:r>
          </a:p>
          <a:p>
            <a:pPr lvl="1"/>
            <a:r>
              <a:rPr lang="en-US" dirty="0"/>
              <a:t>Prototyping</a:t>
            </a:r>
          </a:p>
          <a:p>
            <a:pPr lvl="1"/>
            <a:r>
              <a:rPr lang="en-US" dirty="0"/>
              <a:t>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7965" indent="-227965"/>
            <a:r>
              <a:rPr lang="en-US"/>
              <a:t>Weigh no more than 0.10 kg</a:t>
            </a:r>
          </a:p>
          <a:p>
            <a:pPr marL="227965" indent="-227965"/>
            <a:r>
              <a:rPr lang="en-US"/>
              <a:t>Draw no more than 0.2 W</a:t>
            </a:r>
          </a:p>
          <a:p>
            <a:pPr marL="227965" indent="-227965"/>
            <a:r>
              <a:rPr lang="en-US"/>
              <a:t>Not exceed dimensions of 9.5 cm x 9.5 cm x 2.5 cm (</a:t>
            </a:r>
            <a:r>
              <a:rPr lang="en-US" err="1"/>
              <a:t>x,y,z</a:t>
            </a:r>
            <a:r>
              <a:rPr lang="en-US"/>
              <a:t>)</a:t>
            </a:r>
          </a:p>
          <a:p>
            <a:pPr marL="227965" indent="-227965"/>
            <a:r>
              <a:rPr lang="en-US"/>
              <a:t>Operate between -20°C and +60°C </a:t>
            </a:r>
          </a:p>
          <a:p>
            <a:pPr marL="227965" indent="-227965"/>
            <a:r>
              <a:rPr lang="en-US"/>
              <a:t>Output a maximum of 0.2 Mb of data per orbit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MDE </a:t>
            </a:r>
            <a:r>
              <a:rPr lang="en-US" dirty="0" smtClean="0"/>
              <a:t>– Payload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0899-54F4-494A-B009-19AE02C9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>MDE – Hardware Block </a:t>
            </a:r>
            <a:r>
              <a:rPr lang="en-US" dirty="0"/>
              <a:t>Diagram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D001259-8F53-4AFA-83F2-329831A0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62" y="1447800"/>
            <a:ext cx="10156906" cy="36079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081B8B-252F-4CC8-9B88-C965592B0C4A}"/>
              </a:ext>
            </a:extLst>
          </p:cNvPr>
          <p:cNvSpPr/>
          <p:nvPr/>
        </p:nvSpPr>
        <p:spPr>
          <a:xfrm>
            <a:off x="904953" y="1352550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FE068-0374-4763-95C9-676220352B06}"/>
              </a:ext>
            </a:extLst>
          </p:cNvPr>
          <p:cNvSpPr/>
          <p:nvPr/>
        </p:nvSpPr>
        <p:spPr>
          <a:xfrm>
            <a:off x="1153062" y="2873400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60437-A39B-4113-B838-4DC5D4F63461}"/>
              </a:ext>
            </a:extLst>
          </p:cNvPr>
          <p:cNvSpPr txBox="1"/>
          <p:nvPr/>
        </p:nvSpPr>
        <p:spPr>
          <a:xfrm>
            <a:off x="1602126" y="3513718"/>
            <a:ext cx="76113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OBC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E5B92-0369-40BF-9AE5-6A947367C898}"/>
              </a:ext>
            </a:extLst>
          </p:cNvPr>
          <p:cNvSpPr txBox="1"/>
          <p:nvPr/>
        </p:nvSpPr>
        <p:spPr>
          <a:xfrm>
            <a:off x="628704" y="178054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EPS, 3.3 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165D9-6C05-430A-8DE4-80F757A5B5C7}"/>
              </a:ext>
            </a:extLst>
          </p:cNvPr>
          <p:cNvSpPr txBox="1"/>
          <p:nvPr/>
        </p:nvSpPr>
        <p:spPr>
          <a:xfrm>
            <a:off x="619230" y="40671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SPI</a:t>
            </a:r>
          </a:p>
        </p:txBody>
      </p:sp>
    </p:spTree>
    <p:extLst>
      <p:ext uri="{BB962C8B-B14F-4D97-AF65-F5344CB8AC3E}">
        <p14:creationId xmlns:p14="http://schemas.microsoft.com/office/powerpoint/2010/main" val="36568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E5A134-4FD8-47AC-919F-4647C6134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229" y="1233863"/>
            <a:ext cx="7815643" cy="4688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FDB6B-AD17-471B-9701-70EC310F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MDE </a:t>
            </a:r>
            <a:r>
              <a:rPr lang="en-US" dirty="0" smtClean="0"/>
              <a:t>– Main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60C1B-785E-4FB9-B9CB-B85DFE47C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299" y="1233863"/>
            <a:ext cx="1681751" cy="100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7BB15A-E2A3-4DD9-9F19-759CBB5B9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661" y="1233863"/>
            <a:ext cx="168022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9A4634-9853-4A40-96A6-44C0B5F14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879" y="1123950"/>
            <a:ext cx="7112343" cy="4908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BFCAC-768A-4F97-95F4-F2AB4909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MDE </a:t>
            </a:r>
            <a:r>
              <a:rPr lang="en-US" dirty="0" smtClean="0"/>
              <a:t>– Function: </a:t>
            </a:r>
            <a:r>
              <a:rPr lang="en-US" dirty="0"/>
              <a:t>Determine Errors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Payload (CRP)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CRP – Mission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Objective – to detect incoming cosmic ray particles and determine their direction and magnitude.</a:t>
            </a:r>
          </a:p>
          <a:p>
            <a:endParaRPr lang="en-US"/>
          </a:p>
          <a:p>
            <a:r>
              <a:rPr lang="en-US"/>
              <a:t>Types of Cosmic Rays:</a:t>
            </a:r>
            <a:endParaRPr lang="en-US" sz="800"/>
          </a:p>
          <a:p>
            <a:pPr lvl="1"/>
            <a:r>
              <a:rPr lang="en-US" sz="2400"/>
              <a:t>Solar:</a:t>
            </a:r>
          </a:p>
          <a:p>
            <a:pPr marL="931811" lvl="2"/>
            <a:r>
              <a:rPr lang="en-US"/>
              <a:t>Energy Levels: 10⁷ to 10⁸ eV</a:t>
            </a:r>
          </a:p>
          <a:p>
            <a:pPr marL="931811" lvl="2"/>
            <a:r>
              <a:rPr lang="en-US"/>
              <a:t>Origin: Corona of the Sun</a:t>
            </a:r>
            <a:endParaRPr lang="en-US" sz="2400"/>
          </a:p>
          <a:p>
            <a:pPr lvl="1"/>
            <a:r>
              <a:rPr lang="en-US" sz="2400"/>
              <a:t>Anomalous</a:t>
            </a:r>
          </a:p>
          <a:p>
            <a:pPr marL="931811" lvl="2"/>
            <a:r>
              <a:rPr lang="en-US"/>
              <a:t>Energy Levels: 10⁷ to 10⁸ eV</a:t>
            </a:r>
          </a:p>
          <a:p>
            <a:pPr marL="931811" lvl="2"/>
            <a:r>
              <a:rPr lang="en-US"/>
              <a:t>Origin: Ionized interstellar atoms</a:t>
            </a:r>
            <a:endParaRPr lang="en-US" sz="2400"/>
          </a:p>
          <a:p>
            <a:pPr lvl="1"/>
            <a:r>
              <a:rPr lang="en-US" sz="2400"/>
              <a:t>Galactic</a:t>
            </a:r>
            <a:endParaRPr lang="en-US"/>
          </a:p>
          <a:p>
            <a:pPr marL="931811" lvl="2"/>
            <a:r>
              <a:rPr lang="en-US"/>
              <a:t>Energy Levels: 10¹⁰ to 10¹⁵ eV</a:t>
            </a:r>
            <a:endParaRPr lang="en-US">
              <a:solidFill>
                <a:srgbClr val="2F2F2F"/>
              </a:solidFill>
            </a:endParaRPr>
          </a:p>
          <a:p>
            <a:pPr marL="931811" lvl="2"/>
            <a:r>
              <a:rPr lang="en-US"/>
              <a:t>Origin: Shocks of supernovas</a:t>
            </a:r>
            <a:endParaRPr lang="en-US">
              <a:solidFill>
                <a:srgbClr val="2F2F2F"/>
              </a:solidFill>
            </a:endParaRPr>
          </a:p>
        </p:txBody>
      </p:sp>
      <p:pic>
        <p:nvPicPr>
          <p:cNvPr id="4" name="Picture 2" descr="Image result for cosmic rays">
            <a:extLst>
              <a:ext uri="{FF2B5EF4-FFF2-40B4-BE49-F238E27FC236}">
                <a16:creationId xmlns:a16="http://schemas.microsoft.com/office/drawing/2014/main" id="{69641C4A-4649-4E91-A536-F6257D6D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47" y="1985490"/>
            <a:ext cx="6107584" cy="404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CRP – Hardware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0AA0-EF61-4815-A1B1-ECB9B36D4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anchor="t"/>
          <a:lstStyle/>
          <a:p>
            <a:pPr marL="227965" indent="-227965"/>
            <a:r>
              <a:rPr lang="en-US" dirty="0" smtClean="0"/>
              <a:t>CMV50000</a:t>
            </a:r>
            <a:endParaRPr lang="en-US" dirty="0"/>
          </a:p>
          <a:p>
            <a:pPr marL="685165" lvl="1" indent="-22796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Flight Selection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76" indent="-227965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76" indent="-227965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76" indent="-227965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76" indent="-227965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76" indent="-227965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76" indent="-227965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76" indent="-22796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CMV2000 </a:t>
            </a:r>
          </a:p>
          <a:p>
            <a:pPr marL="685165" lvl="1" indent="-22796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Test Model</a:t>
            </a:r>
          </a:p>
          <a:p>
            <a:pPr marL="685165" lvl="1" indent="-227965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</a:p>
          <a:p>
            <a:pPr marL="913759" lvl="2" indent="-22796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LVDS connections</a:t>
            </a:r>
          </a:p>
          <a:p>
            <a:pPr marL="913759" lvl="2" indent="-22796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Inexpensive</a:t>
            </a:r>
          </a:p>
          <a:p>
            <a:pPr marL="913759" lvl="2" indent="-22796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Large detection area (2048 by 1088 pixels)</a:t>
            </a:r>
          </a:p>
          <a:p>
            <a:pPr marL="913759" lvl="2" indent="-227965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Small pixel size (5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µm 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µm)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3324" r="4917" b="3691"/>
          <a:stretch/>
        </p:blipFill>
        <p:spPr>
          <a:xfrm>
            <a:off x="7686675" y="3668214"/>
            <a:ext cx="2999905" cy="2150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37" y="2677886"/>
            <a:ext cx="3506205" cy="26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CRP – </a:t>
            </a:r>
            <a:r>
              <a:rPr lang="en-US" dirty="0" smtClean="0"/>
              <a:t>Prototyping (Issues)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t="18169" r="7698" b="17540"/>
          <a:stretch/>
        </p:blipFill>
        <p:spPr>
          <a:xfrm rot="16200000">
            <a:off x="4422796" y="2572754"/>
            <a:ext cx="3361167" cy="3607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18798" r="6979" b="13978"/>
          <a:stretch/>
        </p:blipFill>
        <p:spPr>
          <a:xfrm rot="16200000">
            <a:off x="656170" y="639595"/>
            <a:ext cx="3069691" cy="3804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18955" r="10418" b="10261"/>
          <a:stretch/>
        </p:blipFill>
        <p:spPr>
          <a:xfrm rot="16200000">
            <a:off x="8435491" y="727862"/>
            <a:ext cx="2983966" cy="36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CRP – </a:t>
            </a:r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t="24127" r="10773" b="22291"/>
          <a:stretch/>
        </p:blipFill>
        <p:spPr>
          <a:xfrm>
            <a:off x="532579" y="1042462"/>
            <a:ext cx="5573614" cy="4968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19844" r="4154" b="12976"/>
          <a:stretch/>
        </p:blipFill>
        <p:spPr>
          <a:xfrm>
            <a:off x="6341181" y="1042462"/>
            <a:ext cx="5089024" cy="49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CRP –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740AA0-EF61-4815-A1B1-ECB9B36D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</p:spPr>
        <p:txBody>
          <a:bodyPr numCol="1" anchor="t"/>
          <a:lstStyle/>
          <a:p>
            <a:pPr marL="227965" indent="-227965"/>
            <a:r>
              <a:rPr lang="en-US" dirty="0" smtClean="0"/>
              <a:t>Plugs-In Test</a:t>
            </a:r>
          </a:p>
          <a:p>
            <a:pPr marL="227965" indent="-227965"/>
            <a:r>
              <a:rPr lang="en-US" dirty="0" smtClean="0"/>
              <a:t>Plugs-Out Test</a:t>
            </a:r>
          </a:p>
          <a:p>
            <a:pPr marL="227965" indent="-227965"/>
            <a:r>
              <a:rPr lang="en-US" dirty="0" smtClean="0"/>
              <a:t>Balloon Test</a:t>
            </a:r>
          </a:p>
        </p:txBody>
      </p:sp>
    </p:spTree>
    <p:extLst>
      <p:ext uri="{BB962C8B-B14F-4D97-AF65-F5344CB8AC3E}">
        <p14:creationId xmlns:p14="http://schemas.microsoft.com/office/powerpoint/2010/main" val="31290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Degradation Experiment (MDE)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4" ma:contentTypeDescription="Create a new document." ma:contentTypeScope="" ma:versionID="770596cb8813f4225dc7c8003f749c6c">
  <xsd:schema xmlns:xsd="http://www.w3.org/2001/XMLSchema" xmlns:xs="http://www.w3.org/2001/XMLSchema" xmlns:p="http://schemas.microsoft.com/office/2006/metadata/properties" xmlns:ns2="2bf2d388-9b68-4952-9bcd-945bcd3bc124" xmlns:ns3="6c160ac7-2e9f-4006-94dd-bfed52f16d06" targetNamespace="http://schemas.microsoft.com/office/2006/metadata/properties" ma:root="true" ma:fieldsID="dc296b0b8086038d107f3274d52f248b" ns2:_="" ns3:_="">
    <xsd:import namespace="2bf2d388-9b68-4952-9bcd-945bcd3bc124"/>
    <xsd:import namespace="6c160ac7-2e9f-4006-94dd-bfed52f16d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RHCWVWTZRMYC-44-881</_dlc_DocId>
    <_dlc_DocIdUrl xmlns="2bf2d388-9b68-4952-9bcd-945bcd3bc124">
      <Url>https://myerauedu.sharepoint.com/teams/PR_College_of_Engineering/PC_EAGLESAT/_layouts/15/DocIdRedir.aspx?ID=RHCWVWTZRMYC-44-881</Url>
      <Description>RHCWVWTZRMYC-44-881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DA9CD3D-37ED-47E7-AFA4-0FDDABD0D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C14B32-85E0-4BEB-B491-C4BBFEC96C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c160ac7-2e9f-4006-94dd-bfed52f16d06"/>
    <ds:schemaRef ds:uri="2bf2d388-9b68-4952-9bcd-945bcd3bc1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512</Words>
  <Application>Microsoft Office PowerPoint</Application>
  <PresentationFormat>Widescreen</PresentationFormat>
  <Paragraphs>185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Museo Sans 100</vt:lpstr>
      <vt:lpstr>Segoe UI Light</vt:lpstr>
      <vt:lpstr>Segoe UI Semibold</vt:lpstr>
      <vt:lpstr>Tahoma</vt:lpstr>
      <vt:lpstr>EagleSat Theme</vt:lpstr>
      <vt:lpstr>EagleSat 2: Scientific Payloads’ Overview and Developments</vt:lpstr>
      <vt:lpstr>Outline</vt:lpstr>
      <vt:lpstr>Cosmic Ray Payload (CRP)</vt:lpstr>
      <vt:lpstr>CRP – Mission Overview</vt:lpstr>
      <vt:lpstr>CRP – Hardware Selection</vt:lpstr>
      <vt:lpstr>CRP – Prototyping (Issues)</vt:lpstr>
      <vt:lpstr>CRP – Prototyping</vt:lpstr>
      <vt:lpstr>CRP – Testing</vt:lpstr>
      <vt:lpstr>Memory Degradation Experiment (MDE)</vt:lpstr>
      <vt:lpstr>MDE – Mission Overview</vt:lpstr>
      <vt:lpstr>MDE – Hardware Selection </vt:lpstr>
      <vt:lpstr>MDE – Prototyping</vt:lpstr>
      <vt:lpstr>MDE – Testing</vt:lpstr>
      <vt:lpstr>Questions?</vt:lpstr>
      <vt:lpstr>Back-Up Slides (CRP)</vt:lpstr>
      <vt:lpstr>CRP – Sensor Requirements</vt:lpstr>
      <vt:lpstr>CRP – Sensor and Operation</vt:lpstr>
      <vt:lpstr>CRP – Science Collection Algorithm</vt:lpstr>
      <vt:lpstr>Back-Up Slides (MDE)</vt:lpstr>
      <vt:lpstr>MDE – Payload Requirements</vt:lpstr>
      <vt:lpstr>MDE – Hardware Block Diagram</vt:lpstr>
      <vt:lpstr>MDE – Main Algorithm</vt:lpstr>
      <vt:lpstr>MDE – Function: Determine Errors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Hilliard Paige</dc:creator>
  <cp:lastModifiedBy>Theresa C. Hentz</cp:lastModifiedBy>
  <cp:revision>60</cp:revision>
  <cp:lastPrinted>2017-04-21T21:25:54Z</cp:lastPrinted>
  <dcterms:created xsi:type="dcterms:W3CDTF">2017-04-02T18:02:47Z</dcterms:created>
  <dcterms:modified xsi:type="dcterms:W3CDTF">2018-04-03T23:54:11Z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b7b05415-a706-4080-9d6d-3578968f435c</vt:lpwstr>
  </property>
</Properties>
</file>